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79" r:id="rId3"/>
    <p:sldId id="280" r:id="rId4"/>
    <p:sldId id="258" r:id="rId5"/>
    <p:sldId id="257" r:id="rId6"/>
    <p:sldId id="259" r:id="rId7"/>
    <p:sldId id="266" r:id="rId8"/>
    <p:sldId id="281" r:id="rId9"/>
    <p:sldId id="267" r:id="rId10"/>
    <p:sldId id="268" r:id="rId11"/>
    <p:sldId id="269" r:id="rId12"/>
    <p:sldId id="271" r:id="rId13"/>
    <p:sldId id="272" r:id="rId14"/>
    <p:sldId id="282" r:id="rId15"/>
    <p:sldId id="274" r:id="rId16"/>
    <p:sldId id="275" r:id="rId17"/>
    <p:sldId id="277" r:id="rId18"/>
  </p:sldIdLst>
  <p:sldSz cx="12192000" cy="6858000"/>
  <p:notesSz cx="12192000" cy="6858000"/>
  <p:defaultTextStyle>
    <a:defPPr>
      <a:defRPr lang="fr-FR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+mn-cs"/>
      </a:defRPr>
    </a:lvl5pPr>
    <a:lvl6pPr marL="2286000" algn="l" defTabSz="914400">
      <a:defRPr>
        <a:solidFill>
          <a:schemeClr val="tx1"/>
        </a:solidFill>
        <a:latin typeface="Calibri"/>
        <a:ea typeface="+mn-ea"/>
        <a:cs typeface="+mn-cs"/>
      </a:defRPr>
    </a:lvl6pPr>
    <a:lvl7pPr marL="2743200" algn="l" defTabSz="914400">
      <a:defRPr>
        <a:solidFill>
          <a:schemeClr val="tx1"/>
        </a:solidFill>
        <a:latin typeface="Calibri"/>
        <a:ea typeface="+mn-ea"/>
        <a:cs typeface="+mn-cs"/>
      </a:defRPr>
    </a:lvl7pPr>
    <a:lvl8pPr marL="3200400" algn="l" defTabSz="914400">
      <a:defRPr>
        <a:solidFill>
          <a:schemeClr val="tx1"/>
        </a:solidFill>
        <a:latin typeface="Calibri"/>
        <a:ea typeface="+mn-ea"/>
        <a:cs typeface="+mn-cs"/>
      </a:defRPr>
    </a:lvl8pPr>
    <a:lvl9pPr marL="3657600" algn="l" defTabSz="914400">
      <a:defRPr>
        <a:solidFill>
          <a:schemeClr val="tx1"/>
        </a:solidFill>
        <a:latin typeface="Calibri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65B0B99-22D8-4179-AE97-A4DD64E21051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09A90A0-2B03-4068-911A-0144C85F16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9D8E2B7-3B1F-4F7F-9F3D-C53C39E81BFA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7261DE8-A879-4BAF-97DB-EC7A03AE5A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27545D3-6B04-44EC-B9A1-CFCBD261B8C4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367EB8F-F75E-4199-9450-20F160DA9A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9592512-0A23-4202-92D4-30A7A95D427E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B7A5657-2A3C-4A1E-B51D-EA3221B97A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D90A40A5-B0E6-4B9C-8390-F91F18F43346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F4735E8-84FE-469A-A6F4-B52A374A62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4C663C2-5626-4362-9A2F-A10C7EA89FD8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11BA1B9-1033-4542-840C-189B667CBC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AD4C740-42F4-4BC5-BFDA-FF22C47D3ABF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0DA1C71-67BE-4DCE-A5B8-8D249E3A70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D39834F-6D32-4A11-B4B2-EBFE259DD03C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8C1F99F-112D-4213-8D6D-D8B714D591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25F1C7B0-6AF7-4DF9-AF5E-853C55F623DB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C70BF29-0E41-4879-9348-E90EB46B50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D54AC99-250B-4215-9BB9-875A4076559F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612328F-5291-4432-90B9-120E63B879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60EBA7B-78E7-454F-B4A2-5A2C9512349B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C9A37367-2547-4F82-A7D5-ED3048A59F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027" name="Espace réservé du text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BE8B70-5B01-4B15-85D7-1ED0A8EC5A2A}" type="datetime1">
              <a:rPr lang="fr-FR"/>
              <a:pPr>
                <a:defRPr/>
              </a:pPr>
              <a:t>01/10/2024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Présentation Pass'Sport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F3021A6-3536-44FF-8465-6D708D32DE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>
        <a:lnSpc>
          <a:spcPct val="90000"/>
        </a:lnSpc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>
        <a:lnSpc>
          <a:spcPct val="90000"/>
        </a:lnSpc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 Light"/>
        </a:defRPr>
      </a:lvl2pPr>
      <a:lvl3pPr algn="l">
        <a:lnSpc>
          <a:spcPct val="90000"/>
        </a:lnSpc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 Light"/>
        </a:defRPr>
      </a:lvl3pPr>
      <a:lvl4pPr algn="l">
        <a:lnSpc>
          <a:spcPct val="90000"/>
        </a:lnSpc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 Light"/>
        </a:defRPr>
      </a:lvl4pPr>
      <a:lvl5pPr algn="l">
        <a:lnSpc>
          <a:spcPct val="90000"/>
        </a:lnSpc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 Light"/>
        </a:defRPr>
      </a:lvl5pPr>
      <a:lvl6pPr marL="457200" algn="l">
        <a:lnSpc>
          <a:spcPct val="90000"/>
        </a:lnSpc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 Light"/>
        </a:defRPr>
      </a:lvl6pPr>
      <a:lvl7pPr marL="914400" algn="l">
        <a:lnSpc>
          <a:spcPct val="90000"/>
        </a:lnSpc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 Light"/>
        </a:defRPr>
      </a:lvl7pPr>
      <a:lvl8pPr marL="1371600" algn="l">
        <a:lnSpc>
          <a:spcPct val="90000"/>
        </a:lnSpc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 Light"/>
        </a:defRPr>
      </a:lvl8pPr>
      <a:lvl9pPr marL="1828800" algn="l">
        <a:lnSpc>
          <a:spcPct val="90000"/>
        </a:lnSpc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>
        <a:lnSpc>
          <a:spcPct val="90000"/>
        </a:lnSpc>
        <a:spcBef>
          <a:spcPts val="1000"/>
        </a:spcBef>
        <a:spcAft>
          <a:spcPts val="0"/>
        </a:spcAft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>
        <a:lnSpc>
          <a:spcPct val="90000"/>
        </a:lnSpc>
        <a:spcBef>
          <a:spcPts val="500"/>
        </a:spcBef>
        <a:spcAft>
          <a:spcPts val="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>
        <a:lnSpc>
          <a:spcPct val="90000"/>
        </a:lnSpc>
        <a:spcBef>
          <a:spcPts val="500"/>
        </a:spcBef>
        <a:spcAft>
          <a:spcPts val="0"/>
        </a:spcAft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>
        <a:lnSpc>
          <a:spcPct val="90000"/>
        </a:lnSpc>
        <a:spcBef>
          <a:spcPts val="500"/>
        </a:spcBef>
        <a:spcAft>
          <a:spcPts val="0"/>
        </a:spcAft>
        <a:buFont typeface="Arial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>
        <a:lnSpc>
          <a:spcPct val="90000"/>
        </a:lnSpc>
        <a:spcBef>
          <a:spcPts val="500"/>
        </a:spcBef>
        <a:spcAft>
          <a:spcPts val="0"/>
        </a:spcAft>
        <a:buFont typeface="Arial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ass.sports.gouv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alvados@franceolympique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anche@franceolympique.com" TargetMode="External"/><Relationship Id="rId7" Type="http://schemas.openxmlformats.org/officeDocument/2006/relationships/image" Target="../media/image2.png"/><Relationship Id="rId2" Type="http://schemas.openxmlformats.org/officeDocument/2006/relationships/hyperlink" Target="mailto:eure@franceolympiqu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mailto:seinemaritime@franceolympique.com" TargetMode="External"/><Relationship Id="rId4" Type="http://schemas.openxmlformats.org/officeDocument/2006/relationships/hyperlink" Target="mailto:orne@franceolympique.co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mailto:franck.petijon@ac-normandie.fr" TargetMode="External"/><Relationship Id="rId7" Type="http://schemas.openxmlformats.org/officeDocument/2006/relationships/hyperlink" Target="mailto:loic.briere@ac-normandie.fr" TargetMode="External"/><Relationship Id="rId2" Type="http://schemas.openxmlformats.org/officeDocument/2006/relationships/hyperlink" Target="mailto:christophe.lesage@ac-normandie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ulien.marre@ac-normandie.fr" TargetMode="External"/><Relationship Id="rId5" Type="http://schemas.openxmlformats.org/officeDocument/2006/relationships/hyperlink" Target="mailto:ambre.joslain@ac-normandie.fr" TargetMode="External"/><Relationship Id="rId4" Type="http://schemas.openxmlformats.org/officeDocument/2006/relationships/hyperlink" Target="mailto:jonathan.thibault@ac-normandie.fr" TargetMode="External"/><Relationship Id="rId9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pass.sports.gouv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1377949" y="1556792"/>
            <a:ext cx="9436100" cy="251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700" algn="ctr">
              <a:lnSpc>
                <a:spcPts val="4200"/>
              </a:lnSpc>
              <a:spcBef>
                <a:spcPts val="738"/>
              </a:spcBef>
              <a:tabLst>
                <a:tab pos="1612900" algn="l"/>
                <a:tab pos="1927225" algn="l"/>
                <a:tab pos="3681413" algn="l"/>
                <a:tab pos="5676900" algn="l"/>
              </a:tabLst>
              <a:defRPr/>
            </a:pPr>
            <a:r>
              <a:rPr lang="fr-FR" sz="4000" b="1" dirty="0">
                <a:solidFill>
                  <a:srgbClr val="002060"/>
                </a:solidFill>
                <a:latin typeface="Marianne"/>
              </a:rPr>
              <a:t>Webinaire de présentation du</a:t>
            </a:r>
          </a:p>
          <a:p>
            <a:pPr marL="12700" algn="ctr">
              <a:lnSpc>
                <a:spcPts val="4200"/>
              </a:lnSpc>
              <a:spcBef>
                <a:spcPts val="738"/>
              </a:spcBef>
              <a:tabLst>
                <a:tab pos="1612900" algn="l"/>
                <a:tab pos="1927225" algn="l"/>
                <a:tab pos="3681413" algn="l"/>
                <a:tab pos="5676900" algn="l"/>
              </a:tabLst>
              <a:defRPr/>
            </a:pPr>
            <a:r>
              <a:rPr lang="fr-FR" sz="4000" b="1" dirty="0" err="1">
                <a:solidFill>
                  <a:srgbClr val="002060"/>
                </a:solidFill>
                <a:latin typeface="Marianne"/>
              </a:rPr>
              <a:t>pass</a:t>
            </a:r>
            <a:r>
              <a:rPr lang="fr-FR" sz="4000" b="1" dirty="0">
                <a:solidFill>
                  <a:srgbClr val="002060"/>
                </a:solidFill>
                <a:latin typeface="Marianne"/>
              </a:rPr>
              <a:t> Sport 2024</a:t>
            </a:r>
          </a:p>
          <a:p>
            <a:pPr marL="12700" algn="ctr">
              <a:lnSpc>
                <a:spcPts val="4200"/>
              </a:lnSpc>
              <a:spcBef>
                <a:spcPts val="738"/>
              </a:spcBef>
              <a:tabLst>
                <a:tab pos="1612900" algn="l"/>
                <a:tab pos="1927225" algn="l"/>
                <a:tab pos="3681413" algn="l"/>
                <a:tab pos="5676900" algn="l"/>
              </a:tabLst>
              <a:defRPr/>
            </a:pPr>
            <a:endParaRPr lang="fr-FR" sz="4000" b="1" dirty="0">
              <a:solidFill>
                <a:srgbClr val="002060"/>
              </a:solidFill>
              <a:latin typeface="Marianne"/>
            </a:endParaRPr>
          </a:p>
          <a:p>
            <a:pPr marL="12700" algn="ctr">
              <a:lnSpc>
                <a:spcPts val="4200"/>
              </a:lnSpc>
              <a:spcBef>
                <a:spcPts val="738"/>
              </a:spcBef>
              <a:tabLst>
                <a:tab pos="1612900" algn="l"/>
                <a:tab pos="1927225" algn="l"/>
                <a:tab pos="3681413" algn="l"/>
                <a:tab pos="5676900" algn="l"/>
              </a:tabLst>
              <a:defRPr/>
            </a:pPr>
            <a:r>
              <a:rPr lang="fr-FR" sz="4000" b="1" dirty="0">
                <a:solidFill>
                  <a:srgbClr val="002060"/>
                </a:solidFill>
                <a:latin typeface="Marianne"/>
              </a:rPr>
              <a:t>Bienvenue</a:t>
            </a:r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7BBB7849-F3DE-447B-87C6-B4A38D5613F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8338" y="4365104"/>
            <a:ext cx="3915321" cy="1533739"/>
          </a:xfrm>
          <a:prstGeom prst="rect">
            <a:avLst/>
          </a:prstGeom>
        </p:spPr>
      </p:pic>
      <p:pic>
        <p:nvPicPr>
          <p:cNvPr id="6" name="Image 5" descr="Logo_Ac-Normandie_RVB_pouradmin">
            <a:extLst>
              <a:ext uri="{FF2B5EF4-FFF2-40B4-BE49-F238E27FC236}">
                <a16:creationId xmlns:a16="http://schemas.microsoft.com/office/drawing/2014/main" xmlns="" id="{7264E6CB-9F62-405B-9FC5-1C1EFC8A99A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541AF827-45F8-4E8D-BAC9-417232EBFAFC}"/>
              </a:ext>
            </a:extLst>
          </p:cNvPr>
          <p:cNvSpPr txBox="1"/>
          <p:nvPr/>
        </p:nvSpPr>
        <p:spPr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1344245"/>
            <a:ext cx="10515600" cy="132556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Marianne"/>
              </a:rPr>
              <a:t>Conseils aux structures</a:t>
            </a:r>
            <a:r>
              <a:rPr lang="fr-FR" sz="4000" dirty="0">
                <a:latin typeface="Marianne"/>
              </a:rPr>
              <a:t/>
            </a:r>
            <a:br>
              <a:rPr lang="fr-FR" sz="4000" dirty="0">
                <a:latin typeface="Marianne"/>
              </a:rPr>
            </a:br>
            <a:endParaRPr lang="fr-FR" sz="4000" dirty="0">
              <a:latin typeface="Marianne"/>
            </a:endParaRPr>
          </a:p>
        </p:txBody>
      </p:sp>
      <p:sp>
        <p:nvSpPr>
          <p:cNvPr id="9" name="Espace réservé du contenu 2"/>
          <p:cNvSpPr txBox="1"/>
          <p:nvPr/>
        </p:nvSpPr>
        <p:spPr bwMode="auto">
          <a:xfrm>
            <a:off x="514350" y="1995115"/>
            <a:ext cx="11530012" cy="53943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0"/>
              </a:spcAft>
              <a:buNone/>
              <a:defRPr/>
            </a:pPr>
            <a:endParaRPr lang="fr-FR" sz="20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fr-FR" sz="2600" dirty="0">
                <a:cs typeface="Times New Roman"/>
              </a:rPr>
              <a:t>Téléchargez et imprimez l’affiche et les flyers </a:t>
            </a:r>
            <a:r>
              <a:rPr lang="fr-FR" sz="2600" dirty="0" err="1">
                <a:cs typeface="Times New Roman"/>
              </a:rPr>
              <a:t>Pass’Sport</a:t>
            </a:r>
            <a:r>
              <a:rPr lang="fr-FR" sz="2600" dirty="0">
                <a:cs typeface="Times New Roman"/>
              </a:rPr>
              <a:t>. Affichez les documents.</a:t>
            </a:r>
            <a:endParaRPr dirty="0"/>
          </a:p>
          <a:p>
            <a:pPr>
              <a:spcBef>
                <a:spcPts val="0"/>
              </a:spcBef>
              <a:defRPr/>
            </a:pPr>
            <a:endParaRPr lang="fr-FR" sz="2600" dirty="0"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fr-FR" sz="2600" dirty="0">
                <a:cs typeface="Times New Roman"/>
              </a:rPr>
              <a:t>Lors de l’inscription du jeune, demandez systématiquement si la famille a bénéficier de l’Allocation de Rentrée Scolaire en 2024. Si oui, le jeune est probablement bénéficiaire du </a:t>
            </a:r>
            <a:r>
              <a:rPr lang="fr-FR" sz="2600" dirty="0" err="1">
                <a:cs typeface="Times New Roman"/>
              </a:rPr>
              <a:t>pass</a:t>
            </a:r>
            <a:r>
              <a:rPr lang="fr-FR" sz="2600" dirty="0">
                <a:cs typeface="Times New Roman"/>
              </a:rPr>
              <a:t> Sport. Vérifiez les conditions d'âge (plus de 6 ans et moins de 18 ans par exemple).</a:t>
            </a:r>
            <a:endParaRPr dirty="0"/>
          </a:p>
          <a:p>
            <a:pPr>
              <a:spcBef>
                <a:spcPts val="0"/>
              </a:spcBef>
              <a:defRPr/>
            </a:pPr>
            <a:endParaRPr lang="fr-FR" sz="2600" dirty="0"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fr-FR" sz="2600" dirty="0">
                <a:cs typeface="Times New Roman"/>
              </a:rPr>
              <a:t>Demandez à la famille de vérifier les mails du Ministère des sports (envoi en juin et aout), vérifier également les mails identifiés comme spam.</a:t>
            </a:r>
            <a:endParaRPr lang="fr-FR" sz="2400" dirty="0">
              <a:solidFill>
                <a:srgbClr val="000000"/>
              </a:solidFill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endParaRPr lang="fr-FR" sz="2400" dirty="0">
              <a:solidFill>
                <a:srgbClr val="000000"/>
              </a:solidFill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fr-FR" sz="2400" dirty="0">
                <a:solidFill>
                  <a:srgbClr val="000000"/>
                </a:solidFill>
                <a:cs typeface="Times New Roman"/>
              </a:rPr>
              <a:t>Dans l’attente de la fourniture du code par la famille, la structure peut demander un chèque de caution de 50€.</a:t>
            </a:r>
            <a:endParaRPr lang="fr-FR" sz="175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FontTx/>
              <a:buChar char="-"/>
              <a:defRPr/>
            </a:pPr>
            <a:endParaRPr lang="fr-FR" sz="20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E7D885-1F3A-49E7-A280-E874DD9E1558}" type="slidenum">
              <a:rPr lang="fr-FR"/>
              <a:pPr>
                <a:defRPr/>
              </a:pPr>
              <a:t>10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1F6DC750-A933-4A51-8EE8-9467940DE13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61428" y="111738"/>
            <a:ext cx="2942903" cy="1152816"/>
          </a:xfrm>
          <a:prstGeom prst="rect">
            <a:avLst/>
          </a:prstGeom>
        </p:spPr>
      </p:pic>
      <p:pic>
        <p:nvPicPr>
          <p:cNvPr id="8" name="Image 7" descr="Logo_Ac-Normandie_RVB_pouradmin">
            <a:extLst>
              <a:ext uri="{FF2B5EF4-FFF2-40B4-BE49-F238E27FC236}">
                <a16:creationId xmlns:a16="http://schemas.microsoft.com/office/drawing/2014/main" xmlns="" id="{97B07FD0-5493-4849-940D-941AB7D2CCD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15D81DFE-6FB2-456B-B5C0-2E3685D98C87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2496373"/>
            <a:ext cx="10515600" cy="132556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Marianne"/>
              </a:rPr>
              <a:t>Conseils aux structures</a:t>
            </a:r>
            <a:r>
              <a:rPr lang="fr-FR" sz="4000" dirty="0">
                <a:latin typeface="Marianne"/>
              </a:rPr>
              <a:t/>
            </a:r>
            <a:br>
              <a:rPr lang="fr-FR" sz="4000" dirty="0">
                <a:latin typeface="Marianne"/>
              </a:rPr>
            </a:br>
            <a:endParaRPr lang="fr-FR" sz="4000" dirty="0">
              <a:latin typeface="Marianne"/>
            </a:endParaRPr>
          </a:p>
        </p:txBody>
      </p:sp>
      <p:sp>
        <p:nvSpPr>
          <p:cNvPr id="9" name="Espace réservé du contenu 2"/>
          <p:cNvSpPr txBox="1"/>
          <p:nvPr/>
        </p:nvSpPr>
        <p:spPr bwMode="auto">
          <a:xfrm>
            <a:off x="514350" y="3147243"/>
            <a:ext cx="11530012" cy="53943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0"/>
              </a:spcAft>
              <a:buNone/>
              <a:defRPr/>
            </a:pPr>
            <a:endParaRPr lang="fr-FR" sz="20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fr-FR" sz="2600" dirty="0">
                <a:cs typeface="Times New Roman"/>
              </a:rPr>
              <a:t>Si la recherche est infructueuse, orienter la famille vers le portail </a:t>
            </a:r>
            <a:r>
              <a:rPr lang="fr-FR" sz="2600" u="sng" dirty="0">
                <a:cs typeface="Times New Roman"/>
                <a:hlinkClick r:id="rId2" tooltip="http://www.pass.sports.gouv.fr/"/>
              </a:rPr>
              <a:t>www.pass.sports.gouv.fr</a:t>
            </a:r>
            <a:r>
              <a:rPr lang="fr-FR" sz="2600" dirty="0">
                <a:cs typeface="Times New Roman"/>
              </a:rPr>
              <a:t> munie de l’identifiant CAF. Elle devrait pouvoir récupérer le code de l’enfant.</a:t>
            </a:r>
            <a:endParaRPr dirty="0"/>
          </a:p>
          <a:p>
            <a:pPr>
              <a:spcBef>
                <a:spcPts val="0"/>
              </a:spcBef>
              <a:defRPr/>
            </a:pPr>
            <a:endParaRPr lang="fr-FR" sz="2600" dirty="0"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fr-FR" sz="2600" dirty="0">
                <a:cs typeface="Times New Roman"/>
              </a:rPr>
              <a:t>Si la recherche du code sur le portail </a:t>
            </a:r>
            <a:r>
              <a:rPr lang="fr-FR" sz="2600" dirty="0" err="1">
                <a:cs typeface="Times New Roman"/>
              </a:rPr>
              <a:t>Pass’Sport</a:t>
            </a:r>
            <a:r>
              <a:rPr lang="fr-FR" sz="2600" dirty="0">
                <a:cs typeface="Times New Roman"/>
              </a:rPr>
              <a:t> est infructueuse, contactez le ministère des sports via la rubrique « Nous contacter ».</a:t>
            </a:r>
            <a:endParaRPr dirty="0"/>
          </a:p>
          <a:p>
            <a:pPr marL="0" indent="0" algn="just">
              <a:spcAft>
                <a:spcPts val="0"/>
              </a:spcAft>
              <a:buNone/>
              <a:defRPr/>
            </a:pPr>
            <a:endParaRPr lang="fr-FR" sz="175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buFontTx/>
              <a:buChar char="-"/>
              <a:defRPr/>
            </a:pPr>
            <a:endParaRPr lang="fr-FR" sz="20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E7D885-1F3A-49E7-A280-E874DD9E1558}" type="slidenum">
              <a:rPr lang="fr-FR"/>
              <a:pPr>
                <a:defRPr/>
              </a:pPr>
              <a:t>11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4F8D8850-499B-4277-B85B-E53F8581DF2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35109" y="189279"/>
            <a:ext cx="2904751" cy="1137871"/>
          </a:xfrm>
          <a:prstGeom prst="rect">
            <a:avLst/>
          </a:prstGeom>
        </p:spPr>
      </p:pic>
      <p:pic>
        <p:nvPicPr>
          <p:cNvPr id="8" name="Image 7" descr="Logo_Ac-Normandie_RVB_pouradmin">
            <a:extLst>
              <a:ext uri="{FF2B5EF4-FFF2-40B4-BE49-F238E27FC236}">
                <a16:creationId xmlns:a16="http://schemas.microsoft.com/office/drawing/2014/main" xmlns="" id="{30EFDC14-F14C-4246-A5A1-A993599C729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65532EFA-318E-4073-9C3B-3740FCC338AE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2154770"/>
            <a:ext cx="10918824" cy="132556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i="1" dirty="0">
                <a:solidFill>
                  <a:srgbClr val="002060"/>
                </a:solidFill>
                <a:latin typeface="Marianne"/>
                <a:ea typeface="Calibri"/>
                <a:cs typeface="Times New Roman"/>
              </a:rPr>
              <a:t>Cumul avec d’autres dispositifs d’aides locales</a:t>
            </a:r>
            <a:r>
              <a:rPr lang="fr-FR" sz="3600" b="1" spc="-100" dirty="0">
                <a:solidFill>
                  <a:srgbClr val="002060"/>
                </a:solidFill>
                <a:latin typeface="Marianne"/>
              </a:rPr>
              <a:t> </a:t>
            </a:r>
            <a:endParaRPr lang="fr-FR" sz="4000" dirty="0">
              <a:latin typeface="Marianne"/>
            </a:endParaRPr>
          </a:p>
        </p:txBody>
      </p:sp>
      <p:sp>
        <p:nvSpPr>
          <p:cNvPr id="28679" name="Rectangle 2"/>
          <p:cNvSpPr>
            <a:spLocks noChangeArrowheads="1"/>
          </p:cNvSpPr>
          <p:nvPr/>
        </p:nvSpPr>
        <p:spPr bwMode="auto">
          <a:xfrm>
            <a:off x="636587" y="3480332"/>
            <a:ext cx="10918825" cy="225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fr-FR" sz="2600" dirty="0">
                <a:latin typeface="+mn-lt"/>
                <a:cs typeface="Times New Roman"/>
              </a:rPr>
              <a:t>La remise immédiate de 50€ qu’offre le </a:t>
            </a:r>
            <a:r>
              <a:rPr lang="fr-FR" sz="2600" dirty="0" err="1">
                <a:latin typeface="+mn-lt"/>
                <a:cs typeface="Times New Roman"/>
              </a:rPr>
              <a:t>Pass’Sport</a:t>
            </a:r>
            <a:r>
              <a:rPr lang="fr-FR" sz="2600" dirty="0">
                <a:latin typeface="+mn-lt"/>
                <a:cs typeface="Times New Roman"/>
              </a:rPr>
              <a:t> est cumulable avec d’autres dispositifs d’aides locales financés par les collectivités territoriales :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fr-FR" sz="2600" dirty="0">
              <a:latin typeface="+mn-lt"/>
              <a:cs typeface="Times New Roman"/>
            </a:endParaRPr>
          </a:p>
          <a:p>
            <a:pPr>
              <a:lnSpc>
                <a:spcPct val="90000"/>
              </a:lnSpc>
              <a:defRPr/>
            </a:pPr>
            <a:r>
              <a:rPr lang="fr-FR" sz="2600" dirty="0">
                <a:latin typeface="+mn-lt"/>
                <a:cs typeface="Times New Roman"/>
              </a:rPr>
              <a:t>Ex :  	- Atout Normandie (Région Normandie), </a:t>
            </a:r>
            <a:r>
              <a:rPr lang="fr-FR" sz="2600" dirty="0" err="1">
                <a:latin typeface="+mn-lt"/>
                <a:cs typeface="Times New Roman"/>
              </a:rPr>
              <a:t>Pass’Jeune</a:t>
            </a:r>
            <a:r>
              <a:rPr lang="fr-FR" sz="2600" dirty="0">
                <a:latin typeface="+mn-lt"/>
                <a:cs typeface="Times New Roman"/>
              </a:rPr>
              <a:t> en Seine Maritime, ……..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fr-FR" sz="2600" dirty="0">
                <a:latin typeface="+mn-lt"/>
                <a:cs typeface="Times New Roman"/>
              </a:rPr>
              <a:t>	</a:t>
            </a:r>
            <a:endParaRPr dirty="0">
              <a:latin typeface="+mn-lt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69714-6F67-4AF2-AC22-319EEDD419F7}" type="slidenum">
              <a:rPr lang="fr-FR"/>
              <a:pPr>
                <a:defRPr/>
              </a:pPr>
              <a:t>12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AD32D9AC-28EA-42B8-A6FB-6F51AE01C82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32304" y="-20924"/>
            <a:ext cx="3107556" cy="1217315"/>
          </a:xfrm>
          <a:prstGeom prst="rect">
            <a:avLst/>
          </a:prstGeom>
        </p:spPr>
      </p:pic>
      <p:pic>
        <p:nvPicPr>
          <p:cNvPr id="7" name="Image 6" descr="Logo_Ac-Normandie_RVB_pouradmin">
            <a:extLst>
              <a:ext uri="{FF2B5EF4-FFF2-40B4-BE49-F238E27FC236}">
                <a16:creationId xmlns:a16="http://schemas.microsoft.com/office/drawing/2014/main" xmlns="" id="{266DA4EB-0A0E-4FEB-941E-AE088DAEABD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FEEC13C3-42B6-466C-BAF6-22748F14748A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2032111"/>
            <a:ext cx="10515600" cy="65881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Marianne"/>
              </a:rPr>
              <a:t>Vos contacts départementaux</a:t>
            </a:r>
            <a:endParaRPr lang="fr-FR" sz="4000" dirty="0">
              <a:latin typeface="Marianne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38200" y="2736961"/>
            <a:ext cx="10918825" cy="544456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fr-FR" sz="2600" dirty="0">
                <a:latin typeface="+mn-lt"/>
                <a:cs typeface="Times New Roman"/>
              </a:rPr>
              <a:t>Accompagnement des clubs et associations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fr-FR" sz="2600" dirty="0">
                <a:latin typeface="+mn-lt"/>
                <a:cs typeface="Times New Roman"/>
              </a:rPr>
              <a:t>Les Comités Départementaux Olympiques Sportifs (CDOS) accompagnent, sur leurs territoires, les clubs affiliés à une fédération.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fr-FR" sz="2600" dirty="0">
              <a:latin typeface="+mn-lt"/>
              <a:cs typeface="Times New Roman"/>
            </a:endParaRPr>
          </a:p>
          <a:p>
            <a:pPr>
              <a:lnSpc>
                <a:spcPct val="90000"/>
              </a:lnSpc>
              <a:defRPr/>
            </a:pPr>
            <a:r>
              <a:rPr lang="fr-FR" sz="2600" dirty="0">
                <a:latin typeface="+mn-lt"/>
                <a:cs typeface="Times New Roman"/>
              </a:rPr>
              <a:t>Accompagnement pour créer votre </a:t>
            </a:r>
            <a:r>
              <a:rPr lang="fr-FR" sz="2600" dirty="0" err="1">
                <a:latin typeface="+mn-lt"/>
                <a:cs typeface="Times New Roman"/>
              </a:rPr>
              <a:t>CompteAsso</a:t>
            </a:r>
            <a:r>
              <a:rPr lang="fr-FR" sz="2600" dirty="0">
                <a:latin typeface="+mn-lt"/>
                <a:cs typeface="Times New Roman"/>
              </a:rPr>
              <a:t> et réaliser sur internet vos démarches de remboursement :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fr-FR" sz="2600" dirty="0">
              <a:latin typeface="+mn-lt"/>
              <a:cs typeface="Times New Roman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CDOS Calvados 02 79 64 20 24 </a:t>
            </a:r>
            <a:r>
              <a:rPr lang="fr-FR" sz="2600" u="sng" dirty="0">
                <a:latin typeface="+mn-lt"/>
                <a:cs typeface="Times New Roman"/>
                <a:hlinkClick r:id="rId2" tooltip="mailto:calvados@franceolympique.com"/>
              </a:rPr>
              <a:t>calvados@franceolympique.com</a:t>
            </a:r>
            <a:endParaRPr lang="fr-FR" sz="2600" u="sng" dirty="0">
              <a:latin typeface="+mn-lt"/>
              <a:cs typeface="Times New Roman"/>
            </a:endParaRPr>
          </a:p>
          <a:p>
            <a:pPr marL="914400" lvl="1" indent="-457200"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Tous les jours de 9h à 12h30 et de 13h30 à 17h</a:t>
            </a:r>
          </a:p>
          <a:p>
            <a:pPr marL="914400" lvl="1" indent="-457200"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15 octobre de 9h à 12h petit déjeuner des comités départementaux</a:t>
            </a:r>
          </a:p>
          <a:p>
            <a:pPr lvl="1">
              <a:defRPr/>
            </a:pPr>
            <a:endParaRPr lang="fr-FR" sz="2000" dirty="0">
              <a:latin typeface="+mn-lt"/>
            </a:endParaRPr>
          </a:p>
          <a:p>
            <a:pPr>
              <a:defRPr/>
            </a:pPr>
            <a:endParaRPr lang="fr-FR" sz="2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CB3139-2877-4369-B695-E4EA1B5029C0}" type="slidenum">
              <a:rPr lang="fr-FR"/>
              <a:pPr>
                <a:defRPr/>
              </a:pPr>
              <a:t>13</a:t>
            </a:fld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1812902-CCAD-4850-9C53-07DE0CA80BF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50571" y="295061"/>
            <a:ext cx="2506454" cy="981847"/>
          </a:xfrm>
          <a:prstGeom prst="rect">
            <a:avLst/>
          </a:prstGeom>
        </p:spPr>
      </p:pic>
      <p:pic>
        <p:nvPicPr>
          <p:cNvPr id="7" name="Image 6" descr="Logo_Ac-Normandie_RVB_pouradmin">
            <a:extLst>
              <a:ext uri="{FF2B5EF4-FFF2-40B4-BE49-F238E27FC236}">
                <a16:creationId xmlns:a16="http://schemas.microsoft.com/office/drawing/2014/main" xmlns="" id="{D13A6B7B-8222-48CA-9289-917F7DF55FB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B4827971-C206-4EDB-8976-55D05E89195D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1869106"/>
            <a:ext cx="10515600" cy="65881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Marianne"/>
              </a:rPr>
              <a:t>Vos contacts départementaux</a:t>
            </a:r>
            <a:endParaRPr lang="fr-FR" sz="4000" dirty="0">
              <a:latin typeface="Marianne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38200" y="2573956"/>
            <a:ext cx="10918825" cy="48874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lnSpc>
                <a:spcPct val="90000"/>
              </a:lnSpc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CDOS Eure 02 32 25 95 56 </a:t>
            </a:r>
            <a:r>
              <a:rPr lang="fr-FR" sz="2600" u="sng" dirty="0">
                <a:latin typeface="+mn-lt"/>
                <a:cs typeface="Times New Roman"/>
                <a:hlinkClick r:id="rId2" tooltip="mailto:eure@franceolympique.com"/>
              </a:rPr>
              <a:t>eure@franceolympique.com</a:t>
            </a:r>
            <a:endParaRPr lang="fr-FR" sz="2600" u="sng" dirty="0">
              <a:latin typeface="+mn-lt"/>
              <a:cs typeface="Times New Roman"/>
            </a:endParaRPr>
          </a:p>
          <a:p>
            <a:pPr marL="914400" lvl="1" indent="-457200">
              <a:lnSpc>
                <a:spcPct val="90000"/>
              </a:lnSpc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Du lundi au vendredi de 9h à 12h30 et de  14h à 17h</a:t>
            </a:r>
          </a:p>
          <a:p>
            <a:pPr lvl="1">
              <a:lnSpc>
                <a:spcPct val="90000"/>
              </a:lnSpc>
              <a:defRPr/>
            </a:pPr>
            <a:endParaRPr lang="fr-FR" sz="2600" dirty="0">
              <a:latin typeface="+mn-lt"/>
              <a:cs typeface="Times New Roman"/>
            </a:endParaRPr>
          </a:p>
          <a:p>
            <a:pPr marL="457200" indent="-457200">
              <a:lnSpc>
                <a:spcPct val="90000"/>
              </a:lnSpc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CDOS Manche 02 33 57 67 97 </a:t>
            </a:r>
            <a:r>
              <a:rPr lang="fr-FR" sz="2600" u="sng" dirty="0">
                <a:latin typeface="+mn-lt"/>
                <a:cs typeface="Times New Roman"/>
                <a:hlinkClick r:id="rId3" tooltip="mailto:manche@franceolympique.com"/>
              </a:rPr>
              <a:t>manche@franceolympique.com</a:t>
            </a:r>
            <a:endParaRPr lang="fr-FR" sz="2600" u="sng" dirty="0">
              <a:latin typeface="+mn-lt"/>
              <a:cs typeface="Times New Roman"/>
            </a:endParaRPr>
          </a:p>
          <a:p>
            <a:pPr marL="914400" lvl="1" indent="-457200">
              <a:lnSpc>
                <a:spcPct val="90000"/>
              </a:lnSpc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Du lundi au vendredi de 9h à 12h30 et de  14h à 17h</a:t>
            </a:r>
          </a:p>
          <a:p>
            <a:pPr marL="457200" indent="-457200">
              <a:lnSpc>
                <a:spcPct val="90000"/>
              </a:lnSpc>
              <a:buFont typeface="Arial"/>
              <a:buChar char="•"/>
              <a:defRPr/>
            </a:pPr>
            <a:endParaRPr lang="fr-FR" sz="2600" dirty="0">
              <a:latin typeface="+mn-lt"/>
              <a:cs typeface="Times New Roman"/>
            </a:endParaRPr>
          </a:p>
          <a:p>
            <a:pPr marL="457200" indent="-457200">
              <a:lnSpc>
                <a:spcPct val="90000"/>
              </a:lnSpc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CDOS Orne 02 33 80 27 63 </a:t>
            </a:r>
            <a:r>
              <a:rPr lang="fr-FR" sz="2600" u="sng" dirty="0">
                <a:latin typeface="+mn-lt"/>
                <a:cs typeface="Times New Roman"/>
                <a:hlinkClick r:id="rId4" tooltip="mailto:orne@franceolympique.com"/>
              </a:rPr>
              <a:t>orne@franceolympique.com</a:t>
            </a:r>
            <a:endParaRPr lang="fr-FR" sz="2600" u="sng" dirty="0">
              <a:latin typeface="+mn-lt"/>
              <a:cs typeface="Times New Roman"/>
            </a:endParaRPr>
          </a:p>
          <a:p>
            <a:pPr marL="914400" lvl="1" indent="-457200">
              <a:lnSpc>
                <a:spcPct val="90000"/>
              </a:lnSpc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Du lundi au vendredi de 9h à 12h et de  14h à 17h</a:t>
            </a:r>
          </a:p>
          <a:p>
            <a:pPr marL="457200" indent="-457200">
              <a:lnSpc>
                <a:spcPct val="90000"/>
              </a:lnSpc>
              <a:buFont typeface="Arial"/>
              <a:buChar char="•"/>
              <a:defRPr/>
            </a:pPr>
            <a:endParaRPr lang="fr-FR" sz="2600" dirty="0">
              <a:latin typeface="+mn-lt"/>
              <a:cs typeface="Times New Roman"/>
            </a:endParaRPr>
          </a:p>
          <a:p>
            <a:pPr marL="457200" indent="-457200">
              <a:lnSpc>
                <a:spcPct val="90000"/>
              </a:lnSpc>
              <a:buFont typeface="Arial"/>
              <a:buChar char="•"/>
              <a:defRPr/>
            </a:pPr>
            <a:r>
              <a:rPr lang="fr-FR" sz="2600" dirty="0">
                <a:latin typeface="+mn-lt"/>
                <a:cs typeface="Times New Roman"/>
              </a:rPr>
              <a:t>CDOS Seine-Maritime 02 35 73 28 88 </a:t>
            </a:r>
            <a:r>
              <a:rPr lang="fr-FR" sz="2600" u="sng" dirty="0">
                <a:latin typeface="+mn-lt"/>
                <a:cs typeface="Times New Roman"/>
                <a:hlinkClick r:id="rId5" tooltip="mailto:seinemaritime@franceolympique.com"/>
              </a:rPr>
              <a:t>seinemaritime@franceolympique.com</a:t>
            </a:r>
            <a:endParaRPr lang="fr-FR" sz="2600" dirty="0">
              <a:latin typeface="+mn-lt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914400" lvl="1" indent="-457200">
              <a:lnSpc>
                <a:spcPct val="90000"/>
              </a:lnSpc>
              <a:buFont typeface="Arial"/>
              <a:buChar char="•"/>
              <a:defRPr/>
            </a:pPr>
            <a:r>
              <a:rPr lang="fr-FR" sz="2400" dirty="0">
                <a:latin typeface="+mn-lt"/>
                <a:cs typeface="Times New Roman"/>
              </a:rPr>
              <a:t>Du lundi au vendredi de 9h à 13h et de  14h à 17h30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CB3139-2877-4369-B695-E4EA1B5029C0}" type="slidenum">
              <a:rPr lang="fr-FR"/>
              <a:pPr>
                <a:defRPr/>
              </a:pPr>
              <a:t>14</a:t>
            </a:fld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1812902-CCAD-4850-9C53-07DE0CA80BF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087550" y="295061"/>
            <a:ext cx="2669475" cy="1045707"/>
          </a:xfrm>
          <a:prstGeom prst="rect">
            <a:avLst/>
          </a:prstGeom>
        </p:spPr>
      </p:pic>
      <p:pic>
        <p:nvPicPr>
          <p:cNvPr id="7" name="Image 6" descr="Logo_Ac-Normandie_RVB_pouradmin">
            <a:extLst>
              <a:ext uri="{FF2B5EF4-FFF2-40B4-BE49-F238E27FC236}">
                <a16:creationId xmlns:a16="http://schemas.microsoft.com/office/drawing/2014/main" xmlns="" id="{AA476914-D4DC-4423-B7CF-9F52406DDF6F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458E2934-F5D5-4DB7-9414-D91BFE87F98D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xmlns="" val="3421345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1976189"/>
            <a:ext cx="10515600" cy="65881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Marianne"/>
              </a:rPr>
              <a:t>Vos contacts auprès des services de l’Etat</a:t>
            </a:r>
            <a:endParaRPr lang="fr-FR" sz="4000" dirty="0">
              <a:latin typeface="Marianne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38200" y="2681039"/>
            <a:ext cx="10918825" cy="49244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La DRAJES Normandie dispose d’une équipe de 2 personnes pour :</a:t>
            </a:r>
            <a:endParaRPr dirty="0"/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répondre aux familles qui ne trouvent pas leurs codes, </a:t>
            </a:r>
            <a:endParaRPr dirty="0"/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accompagner les clubs et structures qui souhaitent faire une demande de remboursement,</a:t>
            </a:r>
            <a:endParaRPr dirty="0"/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pour instruire les demandes de remboursement des structures et assurer le suivi avec les clubs.</a:t>
            </a:r>
            <a:endParaRPr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fr-FR" sz="16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DRAJES  : </a:t>
            </a: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drajes-pass-sport@ac-normandie.fr</a:t>
            </a:r>
            <a:endParaRPr lang="fr-FR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fr-FR" sz="20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 marL="800100" lvl="1" indent="-342900">
              <a:buFont typeface="Arial"/>
              <a:buChar char="•"/>
              <a:defRPr/>
            </a:pPr>
            <a:endParaRPr lang="fr-FR" sz="2800" dirty="0"/>
          </a:p>
          <a:p>
            <a:pPr marL="800100" lvl="1" indent="-342900">
              <a:buFont typeface="Arial"/>
              <a:buChar char="•"/>
              <a:defRPr/>
            </a:pPr>
            <a:r>
              <a:rPr lang="fr-FR" sz="2800" dirty="0" err="1"/>
              <a:t>Ophély</a:t>
            </a:r>
            <a:r>
              <a:rPr lang="fr-FR" sz="2800" dirty="0"/>
              <a:t> BERTHE 02 32 08 88 60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fr-FR" sz="2800" dirty="0"/>
              <a:t>Laetitia DELACOUR 02 32 08 88 60</a:t>
            </a:r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  <a:p>
            <a:pPr>
              <a:defRPr/>
            </a:pPr>
            <a:endParaRPr lang="fr-FR" sz="2000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000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000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000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Marianne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CB3139-2877-4369-B695-E4EA1B5029C0}" type="slidenum">
              <a:rPr lang="fr-FR"/>
              <a:pPr>
                <a:defRPr/>
              </a:pPr>
              <a:t>15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 bwMode="auto">
          <a:xfrm>
            <a:off x="6950765" y="5025950"/>
            <a:ext cx="4359965" cy="92333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b="1" dirty="0"/>
              <a:t>Pour faciliter vos démarches, munissez-vous de votre numéro SIRET et des données d’identifications de votre club.</a:t>
            </a:r>
            <a:endParaRPr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C8BDF3F8-366B-42AF-9212-C7AC33B5FED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64352" y="370123"/>
            <a:ext cx="2675508" cy="1048070"/>
          </a:xfrm>
          <a:prstGeom prst="rect">
            <a:avLst/>
          </a:prstGeom>
        </p:spPr>
      </p:pic>
      <p:pic>
        <p:nvPicPr>
          <p:cNvPr id="9" name="Image 8" descr="Logo_Ac-Normandie_RVB_pouradmin">
            <a:extLst>
              <a:ext uri="{FF2B5EF4-FFF2-40B4-BE49-F238E27FC236}">
                <a16:creationId xmlns:a16="http://schemas.microsoft.com/office/drawing/2014/main" xmlns="" id="{93A41DA7-E7DD-469B-BEC6-689F4309613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6DCE4CF3-02C2-4DAD-8693-6DFDC6B266B6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1574339"/>
            <a:ext cx="10515600" cy="65881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Marianne"/>
              </a:rPr>
              <a:t>Vos contacts auprès des services de l’Etat</a:t>
            </a:r>
            <a:endParaRPr lang="fr-FR" sz="4000" dirty="0">
              <a:latin typeface="Marianne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38198" y="2279188"/>
            <a:ext cx="10921272" cy="46782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Les Services Départementaux Jeunesse Engagement et Sport</a:t>
            </a:r>
            <a:endParaRPr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16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Calvados : </a:t>
            </a:r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Marianne"/>
                <a:hlinkClick r:id="rId2" tooltip="mailto:christophe.lesage@ac-normandie.fr"/>
              </a:rPr>
              <a:t>christophe.lesage@ac-normandie.fr</a:t>
            </a:r>
            <a:endParaRPr lang="fr-FR" sz="24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Eure : </a:t>
            </a:r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Marianne"/>
                <a:hlinkClick r:id="rId3" tooltip="mailto:franck.petijon@ac-normandie.fr"/>
              </a:rPr>
              <a:t>franck.petijon@ac-normandie.fr</a:t>
            </a:r>
            <a:endParaRPr lang="fr-FR" sz="24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Manche : </a:t>
            </a:r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Marianne"/>
                <a:hlinkClick r:id="rId4" tooltip="mailto:jonathan.thibault@ac-normandie.fr"/>
              </a:rPr>
              <a:t>jonathan.bidault@ac-normandie.fr</a:t>
            </a:r>
            <a:r>
              <a:rPr dirty="0"/>
              <a:t>  </a:t>
            </a:r>
            <a:r>
              <a:rPr lang="fr-FR" sz="2800" b="1" u="sng" dirty="0">
                <a:hlinkClick r:id="rId5" tooltip="mailto:ambre.joslain@ac-normandie.fr"/>
              </a:rPr>
              <a:t>ambre.joslain@ac-normandie.fr</a:t>
            </a:r>
            <a:endParaRPr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Orne :  </a:t>
            </a:r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Marianne"/>
                <a:hlinkClick r:id="rId6" tooltip="mailto:julien.marre@ac-normandie.fr"/>
              </a:rPr>
              <a:t>julien.marre@ac-normandie.fr</a:t>
            </a:r>
            <a:endParaRPr lang="fr-FR" sz="24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accent1">
                    <a:lumMod val="50000"/>
                  </a:schemeClr>
                </a:solidFill>
                <a:latin typeface="Marianne"/>
              </a:rPr>
              <a:t>Seine Maritime : </a:t>
            </a:r>
            <a:r>
              <a:rPr lang="fr-FR" sz="2400" b="1" u="sng" dirty="0">
                <a:solidFill>
                  <a:schemeClr val="accent1">
                    <a:lumMod val="50000"/>
                  </a:schemeClr>
                </a:solidFill>
                <a:latin typeface="Marianne"/>
                <a:hlinkClick r:id="rId7" tooltip="mailto:loic.briere@ac-normandie.fr"/>
              </a:rPr>
              <a:t>loic.briere@ac-normandie.fr</a:t>
            </a:r>
            <a:endParaRPr lang="fr-FR" sz="2400" b="1" dirty="0">
              <a:solidFill>
                <a:schemeClr val="accent1">
                  <a:lumMod val="50000"/>
                </a:schemeClr>
              </a:solidFill>
              <a:latin typeface="Marianne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Marianne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CCB3139-2877-4369-B695-E4EA1B5029C0}" type="slidenum">
              <a:rPr lang="fr-FR"/>
              <a:pPr>
                <a:defRPr/>
              </a:pPr>
              <a:t>16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E38B0400-C0CD-4C40-9D18-4A458B267739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048328" y="166074"/>
            <a:ext cx="2549600" cy="998748"/>
          </a:xfrm>
          <a:prstGeom prst="rect">
            <a:avLst/>
          </a:prstGeom>
        </p:spPr>
      </p:pic>
      <p:pic>
        <p:nvPicPr>
          <p:cNvPr id="7" name="Image 6" descr="Logo_Ac-Normandie_RVB_pouradmin">
            <a:extLst>
              <a:ext uri="{FF2B5EF4-FFF2-40B4-BE49-F238E27FC236}">
                <a16:creationId xmlns:a16="http://schemas.microsoft.com/office/drawing/2014/main" xmlns="" id="{0DD2CE65-B108-4B95-8998-C8CD2A30ED74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DD47AF2-6AD6-4EB0-B375-F2BDB848F15A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69988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fr-FR" sz="4000">
                <a:latin typeface="Marianne"/>
              </a:rPr>
              <a:t/>
            </a:r>
            <a:br>
              <a:rPr lang="fr-FR" sz="4000">
                <a:latin typeface="Marianne"/>
              </a:rPr>
            </a:br>
            <a:endParaRPr lang="fr-FR" sz="4000">
              <a:latin typeface="Marianne"/>
            </a:endParaRPr>
          </a:p>
        </p:txBody>
      </p:sp>
      <p:sp>
        <p:nvSpPr>
          <p:cNvPr id="33798" name="Rectangle 2"/>
          <p:cNvSpPr>
            <a:spLocks noChangeArrowheads="1"/>
          </p:cNvSpPr>
          <p:nvPr/>
        </p:nvSpPr>
        <p:spPr bwMode="auto">
          <a:xfrm>
            <a:off x="661988" y="3402866"/>
            <a:ext cx="109188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endParaRPr lang="fr-FR" sz="3600" b="1">
              <a:solidFill>
                <a:srgbClr val="002060"/>
              </a:solidFill>
              <a:latin typeface="Marianne"/>
            </a:endParaRPr>
          </a:p>
          <a:p>
            <a:pPr algn="ctr">
              <a:defRPr/>
            </a:pPr>
            <a:endParaRPr lang="fr-FR" sz="3600" b="1">
              <a:solidFill>
                <a:srgbClr val="002060"/>
              </a:solidFill>
              <a:latin typeface="Marianne"/>
            </a:endParaRPr>
          </a:p>
          <a:p>
            <a:pPr algn="ctr">
              <a:defRPr/>
            </a:pPr>
            <a:r>
              <a:rPr lang="fr-FR" sz="3600" b="1">
                <a:solidFill>
                  <a:srgbClr val="002060"/>
                </a:solidFill>
                <a:latin typeface="Marianne"/>
              </a:rPr>
              <a:t>Merci pour votre attention</a:t>
            </a:r>
            <a:endParaRPr lang="fr-FR" sz="3200">
              <a:solidFill>
                <a:srgbClr val="002060"/>
              </a:solidFill>
              <a:latin typeface="Marianne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2273167-5645-4E52-82D4-16110EED6493}" type="slidenum">
              <a:rPr lang="fr-FR"/>
              <a:pPr>
                <a:defRPr/>
              </a:pPr>
              <a:t>17</a:t>
            </a:fld>
            <a:endParaRPr lang="fr-FR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F58A2517-C9CE-4318-877F-5E0701F0EF0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63739" y="2799060"/>
            <a:ext cx="3915321" cy="1533739"/>
          </a:xfrm>
          <a:prstGeom prst="rect">
            <a:avLst/>
          </a:prstGeom>
        </p:spPr>
      </p:pic>
      <p:pic>
        <p:nvPicPr>
          <p:cNvPr id="7" name="Image 6" descr="Logo_Ac-Normandie_RVB_pouradmin">
            <a:extLst>
              <a:ext uri="{FF2B5EF4-FFF2-40B4-BE49-F238E27FC236}">
                <a16:creationId xmlns:a16="http://schemas.microsoft.com/office/drawing/2014/main" xmlns="" id="{2359B40C-D68B-47E7-97E4-EA19151F440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6DB8F73-318C-4B80-99C9-52B8F00A0F5C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309906" y="2128650"/>
            <a:ext cx="6612658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algn="ctr">
              <a:lnSpc>
                <a:spcPts val="4200"/>
              </a:lnSpc>
              <a:spcBef>
                <a:spcPts val="738"/>
              </a:spcBef>
              <a:tabLst>
                <a:tab pos="1612900" algn="l"/>
                <a:tab pos="1927225" algn="l"/>
                <a:tab pos="3681413" algn="l"/>
                <a:tab pos="5676900" algn="l"/>
              </a:tabLst>
              <a:defRPr/>
            </a:pPr>
            <a:r>
              <a:rPr lang="fr-FR" sz="4000" dirty="0">
                <a:solidFill>
                  <a:srgbClr val="002060"/>
                </a:solidFill>
                <a:latin typeface="Marianne"/>
              </a:rPr>
              <a:t>Pour que ce webinaire soit agréable, </a:t>
            </a:r>
            <a:r>
              <a:rPr lang="fr-FR" sz="4000" b="1" dirty="0">
                <a:solidFill>
                  <a:srgbClr val="002060"/>
                </a:solidFill>
                <a:latin typeface="Marianne"/>
              </a:rPr>
              <a:t>merci de bien vouloir couper votre micro </a:t>
            </a:r>
            <a:r>
              <a:rPr lang="fr-FR" sz="4000" dirty="0">
                <a:solidFill>
                  <a:srgbClr val="002060"/>
                </a:solidFill>
                <a:latin typeface="Marianne"/>
              </a:rPr>
              <a:t>pendant la présentation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7BBB7849-F3DE-447B-87C6-B4A38D5613F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20336" y="188640"/>
            <a:ext cx="2547302" cy="99784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55F576AA-ABCD-43FC-8E22-43FFE12C062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88088" y="1916832"/>
            <a:ext cx="4994006" cy="3530821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xmlns="" id="{34234176-2DEB-4EAC-AA26-8E774D9C05AA}"/>
              </a:ext>
            </a:extLst>
          </p:cNvPr>
          <p:cNvCxnSpPr>
            <a:cxnSpLocks/>
          </p:cNvCxnSpPr>
          <p:nvPr/>
        </p:nvCxnSpPr>
        <p:spPr>
          <a:xfrm flipV="1">
            <a:off x="5591944" y="5288310"/>
            <a:ext cx="3384376" cy="684698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E53E7F59-EABD-4821-8E89-B12920B14B9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67608" y="5490747"/>
            <a:ext cx="2829320" cy="485843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6348FD04-6920-4335-9F34-880F89374E5F}"/>
              </a:ext>
            </a:extLst>
          </p:cNvPr>
          <p:cNvSpPr txBox="1"/>
          <p:nvPr/>
        </p:nvSpPr>
        <p:spPr>
          <a:xfrm>
            <a:off x="824729" y="6024372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chemeClr val="accent1">
                    <a:lumMod val="50000"/>
                  </a:schemeClr>
                </a:solidFill>
              </a:rPr>
              <a:t>Cliquez sur l’icone pour activer ou désactiver le micro ou la caméra</a:t>
            </a:r>
          </a:p>
        </p:txBody>
      </p:sp>
      <p:pic>
        <p:nvPicPr>
          <p:cNvPr id="10" name="Image 9" descr="Logo_Ac-Normandie_RVB_pouradmin">
            <a:extLst>
              <a:ext uri="{FF2B5EF4-FFF2-40B4-BE49-F238E27FC236}">
                <a16:creationId xmlns:a16="http://schemas.microsoft.com/office/drawing/2014/main" xmlns="" id="{F88AB773-B107-4097-A939-920FD2CC03F6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BDD6E44F-AC06-4F2F-AFB5-021937FB1E8A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xmlns="" val="483229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7BBB7849-F3DE-447B-87C6-B4A38D5613F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696400" y="188640"/>
            <a:ext cx="2160240" cy="84622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27DBAFE0-42D4-4941-ACF1-20FD0B2C0C7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8950" y="1556792"/>
            <a:ext cx="9592363" cy="5112568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6348FD04-6920-4335-9F34-880F89374E5F}"/>
              </a:ext>
            </a:extLst>
          </p:cNvPr>
          <p:cNvSpPr txBox="1"/>
          <p:nvPr/>
        </p:nvSpPr>
        <p:spPr>
          <a:xfrm>
            <a:off x="911424" y="2664601"/>
            <a:ext cx="47485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1">
                    <a:lumMod val="50000"/>
                  </a:schemeClr>
                </a:solidFill>
              </a:rPr>
              <a:t>Merci d’indiquer votre Nom, prénom, structure et votre mail dans Message Discussion publique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xmlns="" id="{0B923CDA-96F4-48DC-BAF1-66428697BBAE}"/>
              </a:ext>
            </a:extLst>
          </p:cNvPr>
          <p:cNvCxnSpPr/>
          <p:nvPr/>
        </p:nvCxnSpPr>
        <p:spPr>
          <a:xfrm>
            <a:off x="3863752" y="5576619"/>
            <a:ext cx="0" cy="876717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Logo_Ac-Normandie_RVB_pouradmin">
            <a:extLst>
              <a:ext uri="{FF2B5EF4-FFF2-40B4-BE49-F238E27FC236}">
                <a16:creationId xmlns:a16="http://schemas.microsoft.com/office/drawing/2014/main" xmlns="" id="{4E4E17CF-3587-4FCA-976D-2B0EDE3ECA3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93FA3166-2049-44E1-BAE0-69E88B96A478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xmlns="" val="4192321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8200" y="977169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dirty="0"/>
              <a:t>Les données  2023 : </a:t>
            </a:r>
            <a:endParaRPr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9218738-151D-494D-8A3B-5573A2EBCDE3}" type="datetime1">
              <a:rPr lang="en-US"/>
              <a:pPr>
                <a:defRPr/>
              </a:pPr>
              <a:t>10/1/2024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FAB73BC-B049-4115-A692-8D63A059BFB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 bwMode="auto">
          <a:xfrm>
            <a:off x="838200" y="1850929"/>
            <a:ext cx="4959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3600" b="1" dirty="0"/>
              <a:t>73 331 </a:t>
            </a:r>
            <a:r>
              <a:rPr lang="fr-FR" sz="3600" b="1" dirty="0" err="1"/>
              <a:t>pass</a:t>
            </a:r>
            <a:r>
              <a:rPr lang="fr-FR" sz="3600" b="1" dirty="0"/>
              <a:t> Sport pour </a:t>
            </a:r>
          </a:p>
          <a:p>
            <a:pPr>
              <a:defRPr/>
            </a:pPr>
            <a:r>
              <a:rPr lang="fr-FR" sz="3600" b="1" dirty="0"/>
              <a:t>3 666 550 euros d’aide</a:t>
            </a:r>
          </a:p>
          <a:p>
            <a:pPr>
              <a:defRPr/>
            </a:pPr>
            <a:r>
              <a:rPr lang="fr-FR" sz="3600" b="1" dirty="0"/>
              <a:t>3433 clubs partenaire</a:t>
            </a:r>
          </a:p>
          <a:p>
            <a:pPr>
              <a:defRPr/>
            </a:pPr>
            <a:endParaRPr lang="fr-FR" b="1" dirty="0"/>
          </a:p>
          <a:p>
            <a:pPr>
              <a:defRPr/>
            </a:pPr>
            <a:endParaRPr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7447655E-37E5-4CE9-9181-0817897343D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562" y="1340720"/>
            <a:ext cx="5804767" cy="3899386"/>
          </a:xfrm>
          <a:prstGeom prst="rect">
            <a:avLst/>
          </a:prstGeom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xmlns="" id="{86193933-3778-4C51-84FD-A954858A1CD3}"/>
              </a:ext>
            </a:extLst>
          </p:cNvPr>
          <p:cNvSpPr txBox="1">
            <a:spLocks/>
          </p:cNvSpPr>
          <p:nvPr/>
        </p:nvSpPr>
        <p:spPr bwMode="auto">
          <a:xfrm>
            <a:off x="838200" y="4115492"/>
            <a:ext cx="4720702" cy="2324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pPr>
              <a:defRPr/>
            </a:pPr>
            <a:r>
              <a:rPr lang="fr-FR" dirty="0"/>
              <a:t>Les objectifs  2024 : </a:t>
            </a:r>
          </a:p>
          <a:p>
            <a:pPr>
              <a:defRPr/>
            </a:pPr>
            <a:r>
              <a:rPr lang="fr-FR" sz="3600" b="1" dirty="0">
                <a:latin typeface="Calibri"/>
                <a:ea typeface="+mn-ea"/>
                <a:cs typeface="+mn-cs"/>
              </a:rPr>
              <a:t>102 000 </a:t>
            </a:r>
            <a:r>
              <a:rPr lang="fr-FR" sz="3600" b="1" dirty="0" err="1">
                <a:latin typeface="Calibri"/>
                <a:ea typeface="+mn-ea"/>
                <a:cs typeface="+mn-cs"/>
              </a:rPr>
              <a:t>pass</a:t>
            </a:r>
            <a:r>
              <a:rPr lang="fr-FR" sz="3600" b="1" dirty="0">
                <a:latin typeface="Calibri"/>
                <a:ea typeface="+mn-ea"/>
                <a:cs typeface="+mn-cs"/>
              </a:rPr>
              <a:t> Sport</a:t>
            </a:r>
          </a:p>
          <a:p>
            <a:pPr>
              <a:defRPr/>
            </a:pPr>
            <a:r>
              <a:rPr lang="fr-FR" sz="3600" b="1" dirty="0">
                <a:latin typeface="Calibri"/>
                <a:ea typeface="+mn-ea"/>
                <a:cs typeface="+mn-cs"/>
              </a:rPr>
              <a:t>3455 clubs partenaires</a:t>
            </a:r>
          </a:p>
        </p:txBody>
      </p:sp>
      <p:pic>
        <p:nvPicPr>
          <p:cNvPr id="8" name="Image 7" descr="Logo_Ac-Normandie_RVB_pouradmin">
            <a:extLst>
              <a:ext uri="{FF2B5EF4-FFF2-40B4-BE49-F238E27FC236}">
                <a16:creationId xmlns:a16="http://schemas.microsoft.com/office/drawing/2014/main" xmlns="" id="{F0A18E30-0DE6-42FA-AE91-D8B8F2240C3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116632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992FE377-0AEB-44A1-925B-0D3886F69A65}"/>
              </a:ext>
            </a:extLst>
          </p:cNvPr>
          <p:cNvSpPr txBox="1"/>
          <p:nvPr/>
        </p:nvSpPr>
        <p:spPr bwMode="auto">
          <a:xfrm>
            <a:off x="1976917" y="116632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1E4EA50B-5A8E-4B66-9D77-CB893092EEC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120336" y="188640"/>
            <a:ext cx="2547302" cy="997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1599381"/>
            <a:ext cx="10515600" cy="1325563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FF0000"/>
                </a:solidFill>
                <a:latin typeface="Marianne"/>
              </a:rPr>
              <a:t>Sommaire</a:t>
            </a:r>
            <a:r>
              <a:rPr lang="fr-FR" sz="4000" b="1" spc="-100" dirty="0">
                <a:solidFill>
                  <a:srgbClr val="FF0000"/>
                </a:solidFill>
                <a:latin typeface="Marianne"/>
              </a:rPr>
              <a:t> </a:t>
            </a:r>
            <a:r>
              <a:rPr lang="fr-FR" sz="4000" dirty="0">
                <a:solidFill>
                  <a:srgbClr val="FF0000"/>
                </a:solidFill>
                <a:latin typeface="Marianne"/>
              </a:rPr>
              <a:t/>
            </a:r>
            <a:br>
              <a:rPr lang="fr-FR" sz="4000" dirty="0">
                <a:solidFill>
                  <a:srgbClr val="FF0000"/>
                </a:solidFill>
                <a:latin typeface="Marianne"/>
              </a:rPr>
            </a:br>
            <a:endParaRPr lang="fr-FR" sz="4000" dirty="0">
              <a:solidFill>
                <a:srgbClr val="FF0000"/>
              </a:solidFill>
              <a:latin typeface="Marianne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611188" y="2036018"/>
            <a:ext cx="10515600" cy="4705350"/>
          </a:xfrm>
        </p:spPr>
        <p:txBody>
          <a:bodyPr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fr-FR" sz="1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Présentation du </a:t>
            </a:r>
            <a:r>
              <a:rPr lang="fr-FR" sz="30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pass</a:t>
            </a: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Sport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Comment peut-on récupérer un code </a:t>
            </a:r>
            <a:r>
              <a:rPr lang="fr-FR" sz="30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pass</a:t>
            </a: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Sport sur internet ?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Comment devenir club partenaire du </a:t>
            </a:r>
            <a:r>
              <a:rPr lang="fr-FR" sz="30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pass</a:t>
            </a: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Sport ?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Comment me faire rembourser le </a:t>
            </a:r>
            <a:r>
              <a:rPr lang="fr-FR" sz="30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pass</a:t>
            </a: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Sport ?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Comment le Comité Départemental Olympique et Sportif de mon territoire peut m'aider dans mes démarches ?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Questions / Réponses</a:t>
            </a:r>
            <a:endParaRPr sz="4300" dirty="0"/>
          </a:p>
          <a:p>
            <a:pPr marL="285730" indent="-285730" algn="just">
              <a:spcAft>
                <a:spcPts val="0"/>
              </a:spcAft>
              <a:buFont typeface="Arial"/>
              <a:buChar char="•"/>
              <a:defRPr/>
            </a:pPr>
            <a:endParaRPr lang="fr-FR" sz="9600" dirty="0">
              <a:solidFill>
                <a:srgbClr val="002060"/>
              </a:solidFill>
              <a:latin typeface="Marianne"/>
              <a:ea typeface="Calibri"/>
              <a:cs typeface="Times New Roman"/>
            </a:endParaRPr>
          </a:p>
          <a:p>
            <a:pPr>
              <a:spcAft>
                <a:spcPts val="0"/>
              </a:spcAft>
              <a:buFont typeface="Arial"/>
              <a:buChar char="•"/>
              <a:defRPr/>
            </a:pP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1B4B491-1489-4A2F-874A-E71F21FB1101}" type="slidenum">
              <a:rPr lang="fr-FR"/>
              <a:pPr>
                <a:defRPr/>
              </a:pPr>
              <a:t>5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431E89E2-CE19-470A-973E-AE5576D7939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62867" y="220108"/>
            <a:ext cx="2676993" cy="1048652"/>
          </a:xfrm>
          <a:prstGeom prst="rect">
            <a:avLst/>
          </a:prstGeom>
        </p:spPr>
      </p:pic>
      <p:pic>
        <p:nvPicPr>
          <p:cNvPr id="6" name="Image 5" descr="Logo_Ac-Normandie_RVB_pouradmin">
            <a:extLst>
              <a:ext uri="{FF2B5EF4-FFF2-40B4-BE49-F238E27FC236}">
                <a16:creationId xmlns:a16="http://schemas.microsoft.com/office/drawing/2014/main" xmlns="" id="{9DF96F1B-5A97-4152-8500-7850F22E184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C575E7BD-E871-4B4C-8453-ACC9573D1288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1169988"/>
            <a:ext cx="10515600" cy="1325562"/>
          </a:xfrm>
        </p:spPr>
        <p:txBody>
          <a:bodyPr rtlCol="0">
            <a:normAutofit fontScale="90000"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+mn-lt"/>
              </a:rPr>
              <a:t/>
            </a:r>
            <a:br>
              <a:rPr lang="fr-FR" sz="3600" b="1" spc="-100" dirty="0">
                <a:solidFill>
                  <a:srgbClr val="002060"/>
                </a:solidFill>
                <a:latin typeface="+mn-lt"/>
              </a:rPr>
            </a:br>
            <a:r>
              <a:rPr lang="fr-FR" sz="3600" b="1" spc="-100" dirty="0">
                <a:solidFill>
                  <a:srgbClr val="002060"/>
                </a:solidFill>
                <a:latin typeface="+mn-lt"/>
              </a:rPr>
              <a:t>Présentation du dispositif </a:t>
            </a:r>
            <a:r>
              <a:rPr lang="fr-FR" sz="4000" dirty="0">
                <a:latin typeface="Marianne"/>
              </a:rPr>
              <a:t/>
            </a:r>
            <a:br>
              <a:rPr lang="fr-FR" sz="4000" dirty="0">
                <a:latin typeface="Marianne"/>
              </a:rPr>
            </a:br>
            <a:endParaRPr lang="fr-FR" sz="4000" dirty="0">
              <a:latin typeface="Marianne"/>
            </a:endParaRPr>
          </a:p>
        </p:txBody>
      </p:sp>
      <p:sp>
        <p:nvSpPr>
          <p:cNvPr id="9" name="Espace réservé du contenu 2"/>
          <p:cNvSpPr txBox="1"/>
          <p:nvPr/>
        </p:nvSpPr>
        <p:spPr bwMode="auto">
          <a:xfrm>
            <a:off x="806450" y="2221185"/>
            <a:ext cx="10547350" cy="444817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cs typeface="Times New Roman"/>
              </a:rPr>
              <a:t>Q</a:t>
            </a:r>
            <a:r>
              <a:rPr lang="fr-FR" sz="2400" b="1" i="0" u="none" strike="noStrike" cap="none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cs typeface="Times New Roman"/>
              </a:rPr>
              <a:t>u’est-ce que c’est ?</a:t>
            </a:r>
            <a:endParaRPr lang="fr-FR" sz="2000" b="0" i="0" u="none" strike="noStrike" cap="none" dirty="0">
              <a:ln>
                <a:noFill/>
              </a:ln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2400" b="0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Un dispositif porté par l’État permettant de soutenir la pratique sportive dans une structure éligible proposant une offre d’activité physique et sportive pour 6,5 millions de jeunes pendant l’année sportive 2024/2025. </a:t>
            </a:r>
            <a:endParaRPr lang="fr-FR" sz="2000" b="0" i="0" u="none" strike="noStrike" cap="none" dirty="0">
              <a:ln>
                <a:noFill/>
              </a:ln>
              <a:solidFill>
                <a:schemeClr val="tx1"/>
              </a:solidFill>
            </a:endParaRPr>
          </a:p>
          <a:p>
            <a:pPr marL="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2400" b="0" i="0" u="none" strike="noStrike" cap="none" dirty="0">
                <a:ln>
                  <a:noFill/>
                </a:ln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  <a:endParaRPr lang="fr-FR" sz="2000" b="0" i="0" u="none" strike="noStrike" cap="none" dirty="0">
              <a:ln>
                <a:noFill/>
              </a:ln>
              <a:solidFill>
                <a:schemeClr val="tx1"/>
              </a:solidFill>
            </a:endParaRPr>
          </a:p>
          <a:p>
            <a:pPr marL="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2400" b="0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C’est une déduction immédiate de </a:t>
            </a:r>
            <a:r>
              <a:rPr lang="fr-FR" sz="2400" b="1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50 €</a:t>
            </a:r>
            <a:r>
              <a:rPr lang="fr-FR" sz="2400" b="0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 lors de la </a:t>
            </a:r>
            <a:r>
              <a:rPr lang="fr-FR" sz="2400" b="1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prise d’une licence et/ou d’une adhésion annuelle</a:t>
            </a:r>
            <a:r>
              <a:rPr lang="fr-FR" sz="2400" b="0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 dans une </a:t>
            </a:r>
            <a:r>
              <a:rPr lang="fr-FR" sz="2400" b="1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structure éligible </a:t>
            </a:r>
            <a:r>
              <a:rPr lang="fr-FR" sz="2400" b="0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(</a:t>
            </a:r>
            <a:r>
              <a:rPr lang="fr-FR" sz="2400" b="1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affiliée</a:t>
            </a:r>
            <a:r>
              <a:rPr lang="fr-FR" sz="2400" b="0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 à une fédération sportive agréée par le ministère des sports et des JOP ou une </a:t>
            </a:r>
            <a:r>
              <a:rPr lang="fr-FR" sz="2400" b="1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association agréée Sport ou Jeunesse Education Populaire </a:t>
            </a:r>
            <a:r>
              <a:rPr lang="fr-FR" sz="2400" b="0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ou dans une</a:t>
            </a:r>
            <a:r>
              <a:rPr lang="fr-FR" sz="2400" b="1" i="0" u="none" strike="noStrike" cap="none" dirty="0">
                <a:ln>
                  <a:noFill/>
                </a:ln>
                <a:solidFill>
                  <a:srgbClr val="000000"/>
                </a:solidFill>
                <a:cs typeface="Times New Roman"/>
              </a:rPr>
              <a:t> structure du Loisir Sportif Marchand).</a:t>
            </a:r>
          </a:p>
          <a:p>
            <a:pPr marL="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fr-FR" sz="2400" b="1" dirty="0">
              <a:solidFill>
                <a:srgbClr val="000000"/>
              </a:solidFill>
              <a:ea typeface="Calibri"/>
              <a:cs typeface="Times New Roman"/>
            </a:endParaRPr>
          </a:p>
          <a:p>
            <a:pPr marL="0" marR="0" lvl="0" indent="0" algn="just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ea typeface="Calibri"/>
                <a:cs typeface="Times New Roman"/>
              </a:rPr>
              <a:t>Ou trouver les informations ?  </a:t>
            </a:r>
            <a:r>
              <a:rPr lang="fr-FR" sz="2400" b="1" dirty="0">
                <a:solidFill>
                  <a:srgbClr val="000000"/>
                </a:solidFill>
                <a:ea typeface="Calibri"/>
                <a:cs typeface="Times New Roman"/>
                <a:hlinkClick r:id="rId2"/>
              </a:rPr>
              <a:t>Passsport.gouv.fr</a:t>
            </a:r>
            <a:endParaRPr lang="fr-FR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r">
              <a:spcAft>
                <a:spcPts val="0"/>
              </a:spcAft>
              <a:buFont typeface="Arial"/>
              <a:buNone/>
              <a:defRPr/>
            </a:pPr>
            <a:endParaRPr lang="fr-FR" sz="1800" dirty="0">
              <a:solidFill>
                <a:srgbClr val="002060"/>
              </a:solidFill>
              <a:latin typeface="Marianne"/>
              <a:ea typeface="Calibri"/>
              <a:cs typeface="Times New Roman"/>
            </a:endParaRPr>
          </a:p>
          <a:p>
            <a:pPr marL="461075" lvl="1" indent="0" algn="just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fr-FR" sz="1750" b="1" dirty="0">
              <a:solidFill>
                <a:srgbClr val="002060"/>
              </a:solidFill>
              <a:latin typeface="Marianne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Font typeface="Arial"/>
              <a:buNone/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6C9FAC1-4225-48EC-BFCB-D1503E221B3E}" type="slidenum">
              <a:rPr lang="fr-FR"/>
              <a:pPr>
                <a:defRPr/>
              </a:pPr>
              <a:t>6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8A90A0C6-392E-47E2-8F21-FF88721B6A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96660" y="172338"/>
            <a:ext cx="2743200" cy="1074587"/>
          </a:xfrm>
          <a:prstGeom prst="rect">
            <a:avLst/>
          </a:prstGeom>
        </p:spPr>
      </p:pic>
      <p:pic>
        <p:nvPicPr>
          <p:cNvPr id="6" name="Image 5" descr="Logo_Ac-Normandie_RVB_pouradmin">
            <a:extLst>
              <a:ext uri="{FF2B5EF4-FFF2-40B4-BE49-F238E27FC236}">
                <a16:creationId xmlns:a16="http://schemas.microsoft.com/office/drawing/2014/main" xmlns="" id="{3B437CC9-C924-4BE5-97F1-986D1C94F22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DC3840A5-15D3-40B6-B7F3-C4E37A34E376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1331973"/>
            <a:ext cx="10515600" cy="132556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+mn-lt"/>
              </a:rPr>
              <a:t>Démarche de remboursement des clubs et structures</a:t>
            </a:r>
            <a:r>
              <a:rPr lang="fr-FR" sz="4000" dirty="0">
                <a:latin typeface="+mn-lt"/>
              </a:rPr>
              <a:t/>
            </a:r>
            <a:br>
              <a:rPr lang="fr-FR" sz="4000" dirty="0">
                <a:latin typeface="+mn-lt"/>
              </a:rPr>
            </a:br>
            <a:endParaRPr lang="fr-FR" sz="4000" dirty="0">
              <a:latin typeface="+mn-lt"/>
            </a:endParaRPr>
          </a:p>
        </p:txBody>
      </p:sp>
      <p:sp>
        <p:nvSpPr>
          <p:cNvPr id="9" name="Espace réservé du contenu 2"/>
          <p:cNvSpPr txBox="1"/>
          <p:nvPr/>
        </p:nvSpPr>
        <p:spPr bwMode="auto">
          <a:xfrm>
            <a:off x="611188" y="2067123"/>
            <a:ext cx="11530012" cy="53943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b="1" dirty="0">
                <a:solidFill>
                  <a:srgbClr val="5B9BD5"/>
                </a:solidFill>
                <a:cs typeface="Times New Roman"/>
              </a:rPr>
              <a:t>Le bénéficiaire</a:t>
            </a:r>
            <a:endParaRPr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cs typeface="Times New Roman"/>
              </a:rPr>
              <a:t>Transmet le code </a:t>
            </a:r>
            <a:r>
              <a:rPr lang="fr-FR" dirty="0" err="1">
                <a:cs typeface="Times New Roman"/>
              </a:rPr>
              <a:t>pass’Sport</a:t>
            </a:r>
            <a:r>
              <a:rPr lang="fr-FR" dirty="0">
                <a:cs typeface="Times New Roman"/>
              </a:rPr>
              <a:t> 2024 au club . Ce code est unique, individuel et non transmissible. </a:t>
            </a:r>
            <a:endParaRPr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cs typeface="Times New Roman"/>
              </a:rPr>
              <a:t>Les codes des années antérieures ne sont pas valides</a:t>
            </a:r>
            <a:endParaRPr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cs typeface="Times New Roman"/>
              </a:rPr>
              <a:t>Le code </a:t>
            </a:r>
            <a:r>
              <a:rPr lang="fr-FR" dirty="0" err="1">
                <a:cs typeface="Times New Roman"/>
              </a:rPr>
              <a:t>Pass’Sport</a:t>
            </a:r>
            <a:r>
              <a:rPr lang="fr-FR" dirty="0">
                <a:cs typeface="Times New Roman"/>
              </a:rPr>
              <a:t> 2024 est au format suivant : 24-AAAA-AAAA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fr-FR" sz="1500" dirty="0"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fr-FR" sz="1500" dirty="0">
              <a:cs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fr-FR" sz="1500" dirty="0">
              <a:cs typeface="Times New Roman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E7D885-1F3A-49E7-A280-E874DD9E1558}" type="slidenum">
              <a:rPr lang="fr-FR"/>
              <a:pPr>
                <a:defRPr/>
              </a:pPr>
              <a:t>7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5E5E778-AA0A-47C3-8E57-B70DCEA3236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5840" y="4487580"/>
            <a:ext cx="3744416" cy="1855341"/>
          </a:xfrm>
          <a:prstGeom prst="rect">
            <a:avLst/>
          </a:prstGeom>
        </p:spPr>
      </p:pic>
      <p:pic>
        <p:nvPicPr>
          <p:cNvPr id="8" name="Image 7" descr="Logo_Ac-Normandie_RVB_pouradmin">
            <a:extLst>
              <a:ext uri="{FF2B5EF4-FFF2-40B4-BE49-F238E27FC236}">
                <a16:creationId xmlns:a16="http://schemas.microsoft.com/office/drawing/2014/main" xmlns="" id="{F0B70FD1-568B-4788-B478-66782AE34B1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3D84C333-0850-4AC9-A221-B37C44C2FF31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46976838-9F94-4F45-BBEC-35BE534ED30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9196660" y="172338"/>
            <a:ext cx="2743200" cy="107458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1331973"/>
            <a:ext cx="10515600" cy="132556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+mn-lt"/>
              </a:rPr>
              <a:t>Démarche de remboursement des clubs et structures</a:t>
            </a:r>
            <a:r>
              <a:rPr lang="fr-FR" sz="4000" dirty="0">
                <a:latin typeface="+mn-lt"/>
              </a:rPr>
              <a:t/>
            </a:r>
            <a:br>
              <a:rPr lang="fr-FR" sz="4000" dirty="0">
                <a:latin typeface="+mn-lt"/>
              </a:rPr>
            </a:br>
            <a:endParaRPr lang="fr-FR" sz="4000" dirty="0">
              <a:latin typeface="+mn-lt"/>
            </a:endParaRPr>
          </a:p>
        </p:txBody>
      </p:sp>
      <p:sp>
        <p:nvSpPr>
          <p:cNvPr id="9" name="Espace réservé du contenu 2"/>
          <p:cNvSpPr txBox="1"/>
          <p:nvPr/>
        </p:nvSpPr>
        <p:spPr bwMode="auto">
          <a:xfrm>
            <a:off x="611188" y="2067123"/>
            <a:ext cx="11530012" cy="53943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fr-FR" b="1" dirty="0">
                <a:solidFill>
                  <a:srgbClr val="5B9BD5"/>
                </a:solidFill>
                <a:cs typeface="Times New Roman"/>
              </a:rPr>
              <a:t>La structure sportive</a:t>
            </a:r>
            <a:endParaRPr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cs typeface="Times New Roman"/>
              </a:rPr>
              <a:t>Saisie le code individuel du jeune dans « Le Compte Asso » (LCA)</a:t>
            </a:r>
            <a:endParaRPr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fr-FR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cs typeface="Times New Roman"/>
              </a:rPr>
              <a:t>Il permet de contrôler l’éligibilité du jeune et bloque la validité du code.</a:t>
            </a:r>
            <a:endParaRPr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fr-FR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cs typeface="Times New Roman"/>
              </a:rPr>
              <a:t>La structure sportive fournie l’attestation d’affiliation à jour (année 2024 ou 2024-2025) dans le Compte Asso et renseigne ses coordonnées bancaires.</a:t>
            </a:r>
            <a:endParaRPr dirty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fr-FR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fr-FR" dirty="0">
                <a:cs typeface="Times New Roman"/>
              </a:rPr>
              <a:t>Toutes les demandes de remboursements sont transmises automatiquement à la DRAJES Normandie</a:t>
            </a:r>
            <a:r>
              <a:rPr lang="fr-FR" dirty="0">
                <a:latin typeface="Times New Roman"/>
                <a:cs typeface="Times New Roman"/>
              </a:rPr>
              <a:t>.</a:t>
            </a:r>
            <a:endParaRPr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E7D885-1F3A-49E7-A280-E874DD9E1558}" type="slidenum">
              <a:rPr lang="fr-FR"/>
              <a:pPr>
                <a:defRPr/>
              </a:pPr>
              <a:t>8</a:t>
            </a:fld>
            <a:endParaRPr lang="fr-FR"/>
          </a:p>
        </p:txBody>
      </p:sp>
      <p:pic>
        <p:nvPicPr>
          <p:cNvPr id="8" name="Image 7" descr="Logo_Ac-Normandie_RVB_pouradmin">
            <a:extLst>
              <a:ext uri="{FF2B5EF4-FFF2-40B4-BE49-F238E27FC236}">
                <a16:creationId xmlns:a16="http://schemas.microsoft.com/office/drawing/2014/main" xmlns="" id="{1EAC379D-EB37-4229-AA33-F4ADC1C6178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AB1FC7E1-2AA1-47B2-985F-D6608EE50B0D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156424A6-552E-45B3-B3E0-5493354E16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196660" y="172338"/>
            <a:ext cx="2743200" cy="107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8844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11188" y="1776293"/>
            <a:ext cx="10515600" cy="1325562"/>
          </a:xfrm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defRPr/>
            </a:pPr>
            <a:r>
              <a:rPr lang="fr-FR" sz="3600" b="1" spc="-100" dirty="0">
                <a:solidFill>
                  <a:srgbClr val="002060"/>
                </a:solidFill>
                <a:latin typeface="+mn-lt"/>
              </a:rPr>
              <a:t>Démarche de remboursement des clubs</a:t>
            </a:r>
            <a:r>
              <a:rPr lang="fr-FR" sz="4000" dirty="0">
                <a:latin typeface="+mn-lt"/>
              </a:rPr>
              <a:t/>
            </a:r>
            <a:br>
              <a:rPr lang="fr-FR" sz="4000" dirty="0">
                <a:latin typeface="+mn-lt"/>
              </a:rPr>
            </a:br>
            <a:endParaRPr lang="fr-FR" sz="4000" dirty="0">
              <a:latin typeface="+mn-lt"/>
            </a:endParaRPr>
          </a:p>
        </p:txBody>
      </p:sp>
      <p:sp>
        <p:nvSpPr>
          <p:cNvPr id="9" name="Espace réservé du contenu 2"/>
          <p:cNvSpPr txBox="1"/>
          <p:nvPr/>
        </p:nvSpPr>
        <p:spPr bwMode="auto">
          <a:xfrm>
            <a:off x="514350" y="2427163"/>
            <a:ext cx="11530012" cy="539432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0"/>
              </a:spcAft>
              <a:buNone/>
              <a:defRPr/>
            </a:pPr>
            <a:endParaRPr lang="fr-FR" sz="20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fr-FR" sz="2000" b="1" i="1" u="sng" dirty="0">
                <a:solidFill>
                  <a:srgbClr val="002060"/>
                </a:solidFill>
                <a:ea typeface="Calibri"/>
                <a:cs typeface="Times New Roman"/>
              </a:rPr>
              <a:t>La DRAJES de Normandie</a:t>
            </a:r>
            <a:endParaRPr dirty="0"/>
          </a:p>
          <a:p>
            <a:pPr marL="0" indent="0">
              <a:spcBef>
                <a:spcPts val="0"/>
              </a:spcBef>
              <a:buNone/>
              <a:defRPr/>
            </a:pPr>
            <a:endParaRPr lang="fr-FR" sz="2600" dirty="0">
              <a:cs typeface="Times New Roman"/>
            </a:endParaRPr>
          </a:p>
          <a:p>
            <a:pPr>
              <a:spcBef>
                <a:spcPts val="0"/>
              </a:spcBef>
              <a:defRPr/>
            </a:pPr>
            <a:r>
              <a:rPr lang="fr-FR" sz="2600" dirty="0">
                <a:cs typeface="Times New Roman"/>
              </a:rPr>
              <a:t>Vérifie l’affiliation et les coordonnées bancaires et le mail de contact.</a:t>
            </a:r>
            <a:endParaRPr dirty="0"/>
          </a:p>
          <a:p>
            <a:pPr>
              <a:spcBef>
                <a:spcPts val="0"/>
              </a:spcBef>
              <a:defRPr/>
            </a:pPr>
            <a:r>
              <a:rPr lang="fr-FR" sz="2600" dirty="0">
                <a:cs typeface="Times New Roman"/>
              </a:rPr>
              <a:t>Transfert la demande de remboursement à l’Agence des Services et de Paiement. Tous les 15 du mois l’ASP procède à la mise en paiements des demandes de remboursement. Délais de remboursement environ 15 jours.</a:t>
            </a:r>
            <a:endParaRPr dirty="0"/>
          </a:p>
          <a:p>
            <a:pPr>
              <a:spcBef>
                <a:spcPts val="0"/>
              </a:spcBef>
              <a:defRPr/>
            </a:pPr>
            <a:r>
              <a:rPr lang="fr-FR" sz="2600" dirty="0">
                <a:cs typeface="Times New Roman"/>
              </a:rPr>
              <a:t>Si la demande n’est pas conforme, la DRAJES vous contacte via le mail de contact que vous avez fourni.</a:t>
            </a:r>
            <a:endParaRPr dirty="0"/>
          </a:p>
          <a:p>
            <a:pPr marL="0" indent="0">
              <a:spcBef>
                <a:spcPts val="0"/>
              </a:spcBef>
              <a:buNone/>
              <a:defRPr/>
            </a:pPr>
            <a:endParaRPr lang="fr-FR" sz="2600" dirty="0">
              <a:cs typeface="Times New Roman"/>
            </a:endParaRPr>
          </a:p>
          <a:p>
            <a:pPr algn="just">
              <a:spcAft>
                <a:spcPts val="0"/>
              </a:spcAft>
              <a:buFontTx/>
              <a:buChar char="-"/>
              <a:defRPr/>
            </a:pPr>
            <a:endParaRPr lang="fr-FR" sz="20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E7D885-1F3A-49E7-A280-E874DD9E1558}" type="slidenum">
              <a:rPr lang="fr-FR"/>
              <a:pPr>
                <a:defRPr/>
              </a:pPr>
              <a:t>9</a:t>
            </a:fld>
            <a:endParaRPr lang="fr-FR"/>
          </a:p>
        </p:txBody>
      </p:sp>
      <p:pic>
        <p:nvPicPr>
          <p:cNvPr id="8" name="Image 7" descr="Logo_Ac-Normandie_RVB_pouradmin">
            <a:extLst>
              <a:ext uri="{FF2B5EF4-FFF2-40B4-BE49-F238E27FC236}">
                <a16:creationId xmlns:a16="http://schemas.microsoft.com/office/drawing/2014/main" xmlns="" id="{814166D6-942B-4ACD-9F01-06A8C00030F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376" y="390793"/>
            <a:ext cx="1378585" cy="8737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4B345942-A9DA-4366-B4F4-34626D98EC10}"/>
              </a:ext>
            </a:extLst>
          </p:cNvPr>
          <p:cNvSpPr txBox="1"/>
          <p:nvPr/>
        </p:nvSpPr>
        <p:spPr bwMode="auto">
          <a:xfrm>
            <a:off x="1976917" y="390793"/>
            <a:ext cx="60983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Délégation régionale académique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à la jeunesse, à l’engagement</a:t>
            </a:r>
            <a:b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</a:br>
            <a:r>
              <a:rPr lang="fr-FR" sz="1600" b="1" dirty="0">
                <a:solidFill>
                  <a:srgbClr val="231F20"/>
                </a:solidFill>
                <a:effectLst/>
                <a:latin typeface="Marianne" panose="02000000000000000000" pitchFamily="50" charset="0"/>
                <a:ea typeface="Marianne" panose="02000000000000000000" pitchFamily="50" charset="0"/>
                <a:cs typeface="Marianne" panose="02000000000000000000" pitchFamily="50" charset="0"/>
              </a:rPr>
              <a:t>et aux sports</a:t>
            </a:r>
            <a:endParaRPr lang="fr-FR" sz="1600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0E037282-9BF1-4424-A122-B6A38AC2458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9196660" y="172338"/>
            <a:ext cx="2743200" cy="10745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705</Words>
  <Application>Microsoft Office PowerPoint</Application>
  <DocSecurity>0</DocSecurity>
  <PresentationFormat>Personnalisé</PresentationFormat>
  <Paragraphs>164</Paragraphs>
  <Slides>17</Slides>
  <Notes>0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Diapositive 1</vt:lpstr>
      <vt:lpstr>Diapositive 2</vt:lpstr>
      <vt:lpstr>Diapositive 3</vt:lpstr>
      <vt:lpstr>Les données  2023 : </vt:lpstr>
      <vt:lpstr>Sommaire  </vt:lpstr>
      <vt:lpstr> Présentation du dispositif  </vt:lpstr>
      <vt:lpstr>Démarche de remboursement des clubs et structures </vt:lpstr>
      <vt:lpstr>Démarche de remboursement des clubs et structures </vt:lpstr>
      <vt:lpstr>Démarche de remboursement des clubs </vt:lpstr>
      <vt:lpstr>Conseils aux structures </vt:lpstr>
      <vt:lpstr>Conseils aux structures </vt:lpstr>
      <vt:lpstr>Cumul avec d’autres dispositifs d’aides locales </vt:lpstr>
      <vt:lpstr>Vos contacts départementaux</vt:lpstr>
      <vt:lpstr>Vos contacts départementaux</vt:lpstr>
      <vt:lpstr>Vos contacts auprès des services de l’Etat</vt:lpstr>
      <vt:lpstr>Vos contacts auprès des services de l’Etat</vt:lpstr>
      <vt:lpstr> 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P-Jonathan BIDAULT</dc:creator>
  <cp:lastModifiedBy>HP</cp:lastModifiedBy>
  <cp:revision>259</cp:revision>
  <dcterms:created xsi:type="dcterms:W3CDTF">2021-08-05T13:52:51Z</dcterms:created>
  <dcterms:modified xsi:type="dcterms:W3CDTF">2024-10-01T14:53:00Z</dcterms:modified>
  <dc:identifier/>
  <dc:language/>
  <cp:version/>
</cp:coreProperties>
</file>